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5143500" type="screen16x9"/>
  <p:notesSz cx="6858000" cy="9144000"/>
  <p:embeddedFontLst>
    <p:embeddedFont>
      <p:font typeface="Apex New Book" panose="02010600040501010103"/>
      <p:regular r:id="rId12"/>
    </p:embeddedFont>
    <p:embeddedFont>
      <p:font typeface="IBM Plex Sans Condensed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199" autoAdjust="0"/>
  </p:normalViewPr>
  <p:slideViewPr>
    <p:cSldViewPr snapToGrid="0">
      <p:cViewPr varScale="1">
        <p:scale>
          <a:sx n="161" d="100"/>
          <a:sy n="161" d="100"/>
        </p:scale>
        <p:origin x="2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4041b30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4041b30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041b30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4041b305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041b305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041b305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4041b305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4041b305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041b305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041b305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.bielecka@fpt.org.p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6" y="1996779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App</a:t>
            </a:r>
            <a:r>
              <a:rPr lang="en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lication proces</a:t>
            </a:r>
            <a:r>
              <a:rPr lang="pl-PL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s to</a:t>
            </a:r>
            <a:br>
              <a:rPr lang="pl-PL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r>
              <a:rPr lang="pl-PL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the </a:t>
            </a:r>
            <a:r>
              <a:rPr lang="pl-PL" sz="28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StartSmart</a:t>
            </a:r>
            <a:r>
              <a:rPr lang="pl-PL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CEE </a:t>
            </a:r>
            <a:r>
              <a:rPr lang="pl-PL" sz="28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acceleration</a:t>
            </a:r>
            <a:r>
              <a:rPr lang="pl-PL" sz="28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program </a:t>
            </a:r>
            <a:endParaRPr sz="28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6" y="2930379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on </a:t>
            </a:r>
            <a:r>
              <a:rPr lang="pl-PL" sz="16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Metabeta</a:t>
            </a:r>
            <a: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platform</a:t>
            </a:r>
            <a:endParaRPr sz="16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</p:txBody>
      </p:sp>
      <p:pic>
        <p:nvPicPr>
          <p:cNvPr id="3" name="Obraz 2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B9929C8B-B545-DC46-D797-1B73834C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6" y="76985"/>
            <a:ext cx="1486894" cy="148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70986" y="104078"/>
            <a:ext cx="3001108" cy="4696522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You’ll get on the Metabeta page 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from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our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 </a:t>
            </a: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website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www.mitefcee.org</a:t>
            </a: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(„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Apply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now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”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button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) </a:t>
            </a: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or 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from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our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social media accounts. 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On this page you can check various details about the program: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Char char="●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Timeline for applying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Char char="●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Description of the program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Char char="●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The takes and the offerings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Char char="●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Other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In order to start your application for the program, you must first create an account.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indent="0">
              <a:buNone/>
            </a:pPr>
            <a:r>
              <a:rPr lang="en-US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Click on the “Register to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en-US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apply” button, in the right-up corner, to create your account and start the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application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.</a:t>
            </a: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150" y="1186600"/>
            <a:ext cx="5798848" cy="2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3120326-F066-0A08-24F5-312942CBBAA4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16E99956-9AC8-BB2E-95FF-0232EFB8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93289" y="0"/>
            <a:ext cx="3012830" cy="4534829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algn="l"/>
            <a:r>
              <a:rPr lang="en-US" sz="1400" b="0" i="0" u="none" strike="noStrike" baseline="0" dirty="0">
                <a:latin typeface="ArialMT"/>
              </a:rPr>
              <a:t>Follow the registration wizard or log in if you already have an</a:t>
            </a:r>
            <a:r>
              <a:rPr lang="pl-PL" sz="1400" b="0" i="0" u="none" strike="noStrike" baseline="0" dirty="0">
                <a:latin typeface="ArialMT"/>
              </a:rPr>
              <a:t> </a:t>
            </a:r>
            <a:r>
              <a:rPr lang="en-US" sz="1400" b="0" i="0" u="none" strike="noStrike" baseline="0" dirty="0">
                <a:latin typeface="ArialMT"/>
              </a:rPr>
              <a:t>account. </a:t>
            </a:r>
            <a:endParaRPr lang="pl-PL" sz="1400" b="0" i="0" u="none" strike="noStrike" baseline="0" dirty="0">
              <a:latin typeface="ArialMT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The first step requires the necessary details for creating your</a:t>
            </a:r>
            <a:r>
              <a:rPr lang="pl-PL" sz="1400" b="0" i="0" u="none" strike="noStrike" baseline="0" dirty="0">
                <a:latin typeface="ArialMT"/>
              </a:rPr>
              <a:t> </a:t>
            </a:r>
            <a:r>
              <a:rPr lang="en-US" sz="1400" b="0" i="0" u="none" strike="noStrike" baseline="0" dirty="0">
                <a:latin typeface="ArialMT"/>
              </a:rPr>
              <a:t>personal account. </a:t>
            </a:r>
            <a:endParaRPr lang="pl-PL" sz="1400" b="0" i="0" u="none" strike="noStrike" baseline="0" dirty="0">
              <a:latin typeface="ArialMT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The following steps are asking for information about</a:t>
            </a:r>
            <a:r>
              <a:rPr lang="pl-PL" sz="1400" b="0" i="0" u="none" strike="noStrike" baseline="0" dirty="0">
                <a:latin typeface="ArialMT"/>
              </a:rPr>
              <a:t> </a:t>
            </a:r>
            <a:r>
              <a:rPr lang="en-US" sz="1400" b="0" i="0" u="none" strike="noStrike" baseline="0" dirty="0">
                <a:latin typeface="ArialMT"/>
              </a:rPr>
              <a:t>your startup. </a:t>
            </a:r>
            <a:endParaRPr lang="pl-PL" sz="1400" b="0" i="0" u="none" strike="noStrike" baseline="0" dirty="0">
              <a:latin typeface="ArialMT"/>
            </a:endParaRPr>
          </a:p>
          <a:p>
            <a:pPr algn="l"/>
            <a:r>
              <a:rPr lang="en-US" sz="1400" b="0" i="0" u="none" strike="noStrike" baseline="0" dirty="0">
                <a:latin typeface="ArialMT"/>
              </a:rPr>
              <a:t>Steps 5 &amp; 6 are skippable.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 </a:t>
            </a:r>
            <a:endParaRPr sz="13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D82813-D96D-4C6A-A6F3-69750742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153" y="849275"/>
            <a:ext cx="5859847" cy="344494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9AA639-FBBF-57E7-5698-FF036CFD34F1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956597EE-4CDA-6C7C-8F40-8B5E9C86C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200722" y="0"/>
            <a:ext cx="3001108" cy="5143500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algn="l"/>
            <a:r>
              <a:rPr lang="en-US" sz="1400" b="0" i="0" u="none" strike="noStrike" baseline="0" dirty="0">
                <a:latin typeface="ArialMT"/>
              </a:rPr>
              <a:t>If you already have an account and you clicked login </a:t>
            </a:r>
            <a:r>
              <a:rPr lang="en-US" sz="1400" b="0" i="0" u="none" strike="noStrike" baseline="0" dirty="0" err="1">
                <a:latin typeface="ArialMT"/>
              </a:rPr>
              <a:t>în</a:t>
            </a:r>
            <a:r>
              <a:rPr lang="en-US" sz="1400" b="0" i="0" u="none" strike="noStrike" baseline="0" dirty="0">
                <a:latin typeface="ArialMT"/>
              </a:rPr>
              <a:t> the</a:t>
            </a:r>
            <a:r>
              <a:rPr lang="pl-PL" sz="1400" b="0" i="0" u="none" strike="noStrike" baseline="0" dirty="0">
                <a:latin typeface="ArialMT"/>
              </a:rPr>
              <a:t> </a:t>
            </a:r>
            <a:r>
              <a:rPr lang="en-US" sz="1400" b="0" i="0" u="none" strike="noStrike" baseline="0" dirty="0">
                <a:latin typeface="ArialMT"/>
              </a:rPr>
              <a:t>previous step, then click on the </a:t>
            </a:r>
            <a:r>
              <a:rPr lang="en-US" sz="1400" b="1" i="0" u="none" strike="noStrike" baseline="0" dirty="0">
                <a:latin typeface="Arial-BoldMT"/>
              </a:rPr>
              <a:t>Apply now </a:t>
            </a:r>
            <a:r>
              <a:rPr lang="en-US" sz="1400" b="0" i="0" u="none" strike="noStrike" baseline="0" dirty="0">
                <a:latin typeface="ArialMT"/>
              </a:rPr>
              <a:t>button after you are redirected</a:t>
            </a:r>
            <a:r>
              <a:rPr lang="pl-PL" sz="1400" b="0" i="0" u="none" strike="noStrike" baseline="0" dirty="0">
                <a:latin typeface="ArialMT"/>
              </a:rPr>
              <a:t> </a:t>
            </a:r>
            <a:r>
              <a:rPr lang="en-US" sz="1400" b="0" i="0" u="none" strike="noStrike" baseline="0" dirty="0">
                <a:latin typeface="ArialMT"/>
              </a:rPr>
              <a:t>to the program page and follow the instructions.</a:t>
            </a:r>
            <a:r>
              <a:rPr lang="en" sz="1400" dirty="0"/>
              <a:t> </a:t>
            </a:r>
            <a:endParaRPr sz="1400" dirty="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245" y="1192988"/>
            <a:ext cx="5767753" cy="25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1AEC6CB-07A9-16E4-A51E-B54A9DCF5CA4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E06B0C43-5364-3100-FB65-6EF1FCEC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48683" y="289932"/>
            <a:ext cx="3071446" cy="4377484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 draft application will be saved at this point. 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You will get an email which also contains a link that can take you back to it. 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The application has 4 steps: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AutoNum type="arabicPeriod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Startup basic info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AutoNum type="arabicPeriod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Personal &amp; team members info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AutoNum type="arabicPeriod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Pitch 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IBM Plex Sans Condensed"/>
              <a:buAutoNum type="arabicPeriod"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Additional questions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 </a:t>
            </a:r>
            <a:endParaRPr sz="13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83B8039-9347-4C67-8448-6ECB2C35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638" y="850603"/>
            <a:ext cx="5865757" cy="296648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6CAE9DA-5C33-E2EE-8C08-8A7C70A8F967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A989DCF2-105B-D22C-67A8-4F51E532D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74427" y="42530"/>
            <a:ext cx="2997131" cy="5100970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Make sure to prepare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and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attach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r>
              <a:rPr lang="en-US" sz="1300" b="0" i="0" u="none" strike="noStrike" baseline="0" dirty="0">
                <a:latin typeface="ArialMT"/>
              </a:rPr>
              <a:t>Pitch deck in pdf format (max 15MB)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 </a:t>
            </a:r>
            <a:endParaRPr sz="13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4316C0A-C739-4566-B796-D3F81EED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79" y="1461502"/>
            <a:ext cx="5635656" cy="196218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94AB2C-00E5-6B0E-7129-BBB888E461E8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12534031-2A2E-2079-089E-832A7421B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CC498-921C-4FB3-8A00-6E83D307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8" y="883615"/>
            <a:ext cx="2808000" cy="953400"/>
          </a:xfrm>
        </p:spPr>
        <p:txBody>
          <a:bodyPr/>
          <a:lstStyle/>
          <a:p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While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applying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you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will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have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to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answer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various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questions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related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to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your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solution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.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Please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see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 the list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</a:rPr>
              <a:t>here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</a:rPr>
              <a:t>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AB2596-926C-41EF-9BB4-0BCDDBD6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78" y="1871528"/>
            <a:ext cx="2808000" cy="3163500"/>
          </a:xfrm>
        </p:spPr>
        <p:txBody>
          <a:bodyPr/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 Condensed"/>
              <a:buChar char="●"/>
            </a:pP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All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questions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are</a:t>
            </a:r>
            <a:r>
              <a:rPr lang="pl-PL" sz="1300" dirty="0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 </a:t>
            </a:r>
            <a:r>
              <a:rPr lang="pl-PL" sz="1300" dirty="0" err="1">
                <a:latin typeface="Apex New Book" panose="02010600040501010103" pitchFamily="50" charset="-18"/>
                <a:ea typeface="Apex New Book" panose="02010600040501010103" pitchFamily="50" charset="-18"/>
                <a:sym typeface="IBM Plex Sans Condensed"/>
              </a:rPr>
              <a:t>mandatory</a:t>
            </a:r>
            <a:endParaRPr lang="pl-PL" sz="1300" dirty="0">
              <a:latin typeface="Apex New Book" panose="02010600040501010103" pitchFamily="50" charset="-18"/>
              <a:ea typeface="Apex New Book" panose="02010600040501010103" pitchFamily="50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21A1ABA-8B7E-49D6-BB0D-97A6D3D621B0}"/>
              </a:ext>
            </a:extLst>
          </p:cNvPr>
          <p:cNvSpPr txBox="1"/>
          <p:nvPr/>
        </p:nvSpPr>
        <p:spPr>
          <a:xfrm>
            <a:off x="3498574" y="43828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What problem are you solving? How big is it (numbers please)? What proof do you have?</a:t>
            </a:r>
          </a:p>
          <a:p>
            <a:r>
              <a:rPr lang="en-US" sz="1000" dirty="0"/>
              <a:t>How do people solve it now?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5C797A-6CB8-49DD-978C-92CE5A05FF90}"/>
              </a:ext>
            </a:extLst>
          </p:cNvPr>
          <p:cNvSpPr txBox="1"/>
          <p:nvPr/>
        </p:nvSpPr>
        <p:spPr>
          <a:xfrm>
            <a:off x="3498574" y="138352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What are you building? How does it work? What are the main benefits? What is your competitive advantage?</a:t>
            </a:r>
            <a:endParaRPr lang="pl-PL" sz="10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CD0B79-28C6-4BC9-8198-7C0EA1BCDD1F}"/>
              </a:ext>
            </a:extLst>
          </p:cNvPr>
          <p:cNvSpPr txBox="1"/>
          <p:nvPr/>
        </p:nvSpPr>
        <p:spPr>
          <a:xfrm>
            <a:off x="3498574" y="16388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Problem*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7075F27-3451-4E30-A91E-603B62102B71}"/>
              </a:ext>
            </a:extLst>
          </p:cNvPr>
          <p:cNvSpPr txBox="1"/>
          <p:nvPr/>
        </p:nvSpPr>
        <p:spPr>
          <a:xfrm>
            <a:off x="3498574" y="10706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Solution*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7DB563E-C43C-4A96-A7F7-E186BA934F3D}"/>
              </a:ext>
            </a:extLst>
          </p:cNvPr>
          <p:cNvSpPr txBox="1"/>
          <p:nvPr/>
        </p:nvSpPr>
        <p:spPr>
          <a:xfrm>
            <a:off x="3498574" y="211724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Who are your customers? What's the size of the initial market? How fast does it grow (CAGR)? Who are the main competitors?</a:t>
            </a:r>
            <a:endParaRPr lang="pl-PL" sz="10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8940A99-91BF-4B66-90F1-000E6A1DB8E0}"/>
              </a:ext>
            </a:extLst>
          </p:cNvPr>
          <p:cNvSpPr txBox="1"/>
          <p:nvPr/>
        </p:nvSpPr>
        <p:spPr>
          <a:xfrm>
            <a:off x="3498574" y="18790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Market*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AA39EDC-92BB-49A9-B5C0-9D59643D31A7}"/>
              </a:ext>
            </a:extLst>
          </p:cNvPr>
          <p:cNvSpPr txBox="1"/>
          <p:nvPr/>
        </p:nvSpPr>
        <p:spPr>
          <a:xfrm>
            <a:off x="3498574" y="31050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How many customers do you have? How much revenue are you generating? How fast do you grow? What is your go-to-market strategy?</a:t>
            </a:r>
            <a:endParaRPr lang="pl-PL" sz="10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35F4BEB-CFBD-4F8B-95AB-042B898C447F}"/>
              </a:ext>
            </a:extLst>
          </p:cNvPr>
          <p:cNvSpPr txBox="1"/>
          <p:nvPr/>
        </p:nvSpPr>
        <p:spPr>
          <a:xfrm>
            <a:off x="3498574" y="26853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Traction</a:t>
            </a:r>
            <a:r>
              <a:rPr lang="pl-PL" b="1" dirty="0"/>
              <a:t> &amp; go to market*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81A4904-A007-4855-9EC4-93A6E5B4094A}"/>
              </a:ext>
            </a:extLst>
          </p:cNvPr>
          <p:cNvSpPr txBox="1"/>
          <p:nvPr/>
        </p:nvSpPr>
        <p:spPr>
          <a:xfrm>
            <a:off x="3498574" y="384573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How much money do you need now? How will you spend it? What milestones will you reach &amp; when? Anything else except money?</a:t>
            </a:r>
            <a:endParaRPr lang="pl-PL" sz="10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9BFA9E0-5DC7-4D14-9872-0F4DD6E40711}"/>
              </a:ext>
            </a:extLst>
          </p:cNvPr>
          <p:cNvSpPr txBox="1"/>
          <p:nvPr/>
        </p:nvSpPr>
        <p:spPr>
          <a:xfrm>
            <a:off x="3498574" y="354587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Current</a:t>
            </a:r>
            <a:r>
              <a:rPr lang="pl-PL" b="1" dirty="0"/>
              <a:t> </a:t>
            </a:r>
            <a:r>
              <a:rPr lang="pl-PL" b="1" dirty="0" err="1"/>
              <a:t>needs</a:t>
            </a:r>
            <a:r>
              <a:rPr lang="pl-PL" b="1" dirty="0"/>
              <a:t>*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F1E654E-7CC7-DD6E-CABB-0B3D3FE48210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1B6F2E20-E80A-1103-214F-B8E99481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79514" y="159026"/>
            <a:ext cx="3071446" cy="4125380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You don’t have to add all the information in one go. </a:t>
            </a:r>
            <a:endParaRPr lang="pl-PL"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Check what’s required, save your draft application, and get back to it when ready.</a:t>
            </a:r>
            <a:endParaRPr lang="pl-PL"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endParaRPr lang="pl-PL"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baseline="0" dirty="0">
                <a:latin typeface="ArialMT"/>
              </a:rPr>
              <a:t>You’ll find your draft application on your</a:t>
            </a:r>
            <a:r>
              <a:rPr lang="pl-PL" sz="1300" b="0" i="0" u="none" strike="noStrike" baseline="0" dirty="0">
                <a:latin typeface="ArialMT"/>
              </a:rPr>
              <a:t> </a:t>
            </a:r>
            <a:r>
              <a:rPr lang="en-US" sz="1300" b="0" i="0" u="none" strike="noStrike" baseline="0" dirty="0">
                <a:latin typeface="ArialMT"/>
              </a:rPr>
              <a:t>dashboard or by clicking on the Applications icon on the left-side</a:t>
            </a:r>
            <a:r>
              <a:rPr lang="pl-PL" sz="1300" b="0" i="0" u="none" strike="noStrike" baseline="0" dirty="0">
                <a:latin typeface="ArialMT"/>
              </a:rPr>
              <a:t> </a:t>
            </a:r>
            <a:r>
              <a:rPr lang="pl-PL" sz="1300" b="0" i="0" u="none" strike="noStrike" baseline="0" dirty="0" err="1">
                <a:latin typeface="ArialMT"/>
              </a:rPr>
              <a:t>navigation</a:t>
            </a:r>
            <a:r>
              <a:rPr lang="pl-PL" sz="1300" b="0" i="0" u="none" strike="noStrike" baseline="0" dirty="0">
                <a:latin typeface="ArialMT"/>
              </a:rPr>
              <a:t> menu.</a:t>
            </a:r>
            <a:endParaRPr sz="13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 </a:t>
            </a:r>
            <a:endParaRPr sz="13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F1BC0F-FA2B-4FB1-9FFF-F2A46E5D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2" y="299531"/>
            <a:ext cx="5817549" cy="21034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25721C3-E1AC-4C99-AE0F-DC6F3BC9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901" y="2919152"/>
            <a:ext cx="5786079" cy="136525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66FFFD4-2898-497F-E495-BC1B23555602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F596B66B-7140-DBD9-5490-DA0E3F36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F3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01250" y="442765"/>
            <a:ext cx="8341500" cy="4090800"/>
          </a:xfrm>
          <a:prstGeom prst="rect">
            <a:avLst/>
          </a:prstGeom>
          <a:solidFill>
            <a:srgbClr val="A31F3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OTHER IMPORTANT THINGS:</a:t>
            </a:r>
            <a:br>
              <a:rPr lang="pl-PL" sz="1600" b="1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br>
              <a:rPr lang="pl-PL" sz="1600" b="1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r>
              <a:rPr lang="en-US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Your team members need to confirm their account before you submit the </a:t>
            </a:r>
            <a:r>
              <a:rPr lang="en-US" sz="1600" dirty="0" err="1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applicatio</a:t>
            </a:r>
            <a: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n </a:t>
            </a: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r>
              <a:rPr lang="en-US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All fields in the 3rd &amp; 4th step of the application are mandator</a:t>
            </a:r>
            <a: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y</a:t>
            </a: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br>
              <a:rPr lang="pl-PL" sz="800" dirty="0">
                <a:latin typeface="Apex New Book" panose="02010600040501010103" pitchFamily="50" charset="-18"/>
                <a:ea typeface="Apex New Book" panose="02010600040501010103" pitchFamily="50" charset="-18"/>
              </a:rPr>
            </a:br>
            <a:br>
              <a:rPr lang="pl-PL" sz="16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endParaRPr sz="16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For any questions related to the platform functionalities, let us know at </a:t>
            </a:r>
            <a:r>
              <a:rPr lang="pl-PL" sz="1400" b="1" u="sng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  <a:hlinkClick r:id="rId3"/>
              </a:rPr>
              <a:t>m.bielecka@fpt.org.</a:t>
            </a:r>
            <a:r>
              <a:rPr lang="pl-PL" sz="1400" b="1" u="sng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  <a:hlinkClick r:id="rId3"/>
              </a:rPr>
              <a:t>pl</a:t>
            </a:r>
            <a:r>
              <a:rPr lang="pl-PL" sz="1400" b="1" u="sng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 </a:t>
            </a:r>
            <a:endParaRPr sz="1400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1400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</a:br>
            <a:r>
              <a:rPr lang="en" sz="2000" b="1" dirty="0">
                <a:latin typeface="Apex New Book" panose="02010600040501010103" pitchFamily="50" charset="-18"/>
                <a:ea typeface="Apex New Book" panose="02010600040501010103" pitchFamily="50" charset="-18"/>
                <a:cs typeface="IBM Plex Sans Condensed"/>
                <a:sym typeface="IBM Plex Sans Condensed"/>
              </a:rPr>
              <a:t>Best of luck! </a:t>
            </a:r>
            <a:endParaRPr sz="2000" b="1" dirty="0">
              <a:latin typeface="Apex New Book" panose="02010600040501010103" pitchFamily="50" charset="-18"/>
              <a:ea typeface="Apex New Book" panose="02010600040501010103" pitchFamily="50" charset="-18"/>
              <a:cs typeface="IBM Plex Sans Condensed"/>
              <a:sym typeface="IBM Plex Sans Condensed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B5B329B-D3D0-B85F-C70E-6A26FFF1389E}"/>
              </a:ext>
            </a:extLst>
          </p:cNvPr>
          <p:cNvSpPr/>
          <p:nvPr/>
        </p:nvSpPr>
        <p:spPr>
          <a:xfrm>
            <a:off x="0" y="4667416"/>
            <a:ext cx="9143998" cy="4760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234B88FE-251E-1927-E531-5E38D5C2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416"/>
            <a:ext cx="524786" cy="524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538</Words>
  <Application>Microsoft Macintosh PowerPoint</Application>
  <PresentationFormat>Pokaz na ekranie (16:9)</PresentationFormat>
  <Paragraphs>89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Apex New Book</vt:lpstr>
      <vt:lpstr>Arial</vt:lpstr>
      <vt:lpstr>Arial-BoldMT</vt:lpstr>
      <vt:lpstr>ArialMT</vt:lpstr>
      <vt:lpstr>Roboto</vt:lpstr>
      <vt:lpstr>IBM Plex Sans Condensed</vt:lpstr>
      <vt:lpstr>Material</vt:lpstr>
      <vt:lpstr>Application process to the StartSmart CEE acceleration program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While applying you will have to answer various questions related to your solution. Please see the list here. </vt:lpstr>
      <vt:lpstr>Prezentacja programu PowerPoint</vt:lpstr>
      <vt:lpstr>OTHER IMPORTANT THINGS:  Your team members need to confirm their account before you submit the application   All fields in the 3rd &amp; 4th step of the application are mandatory      For any questions related to the platform functionalities, let us know at m.bielecka@fpt.org.pl   Best of luck!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METABETA FOR STARTUPS</dc:title>
  <dc:creator>Małgorzata Bielecka</dc:creator>
  <cp:lastModifiedBy>Dominika Arnold</cp:lastModifiedBy>
  <cp:revision>20</cp:revision>
  <dcterms:modified xsi:type="dcterms:W3CDTF">2023-08-29T10:17:16Z</dcterms:modified>
</cp:coreProperties>
</file>